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59257ea86_0_2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59257ea86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15a91adff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15a91adf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cxnSp>
        <p:nvCxnSpPr>
          <p:cNvPr id="54" name="Google Shape;54;p13"/>
          <p:cNvCxnSpPr>
            <a:stCxn id="55" idx="3"/>
            <a:endCxn id="56"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57" name="Google Shape;57;p13"/>
          <p:cNvCxnSpPr>
            <a:stCxn id="55" idx="3"/>
            <a:endCxn id="58"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59" name="Google Shape;59;p13"/>
          <p:cNvCxnSpPr>
            <a:stCxn id="55" idx="3"/>
            <a:endCxn id="60"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61" name="Google Shape;61;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62" name="Google Shape;62;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3" name="Google Shape;63;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4" name="Google Shape;64;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5" name="Google Shape;65;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6" name="Google Shape;66;p13"/>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55" name="Google Shape;55;p13"/>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The Columbian Exchange</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58" name="Google Shape;58;p13"/>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67" name="Google Shape;67;p13"/>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68" name="Google Shape;68;p13"/>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69" name="Google Shape;69;p13"/>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70" name="Google Shape;70;p13"/>
          <p:cNvSpPr txBox="1"/>
          <p:nvPr/>
        </p:nvSpPr>
        <p:spPr>
          <a:xfrm>
            <a:off x="453700" y="1739300"/>
            <a:ext cx="2552700" cy="1890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Halant"/>
                <a:ea typeface="Halant"/>
                <a:cs typeface="Halant"/>
                <a:sym typeface="Halant"/>
              </a:rPr>
              <a:t>Directions</a:t>
            </a:r>
            <a:r>
              <a:rPr b="1" lang="en" sz="1200">
                <a:latin typeface="Halant"/>
                <a:ea typeface="Halant"/>
                <a:cs typeface="Halant"/>
                <a:sym typeface="Halant"/>
              </a:rPr>
              <a:t>:</a:t>
            </a:r>
            <a:r>
              <a:rPr i="1" lang="en" sz="1200">
                <a:latin typeface="Halant"/>
                <a:ea typeface="Halant"/>
                <a:cs typeface="Halant"/>
                <a:sym typeface="Halant"/>
              </a:rPr>
              <a:t> Using the four topics, 1) Trade &amp;  Goods, 2) Disease, 3) Way of Life &amp; Culture, 4) Plants, Animals, &amp; Environment, label each effect. If possible, rank the secondary effects in order of importance (most important on top). Be sure to explain why you believe the primary effect is the most important.</a:t>
            </a:r>
            <a:endParaRPr i="1" sz="1200">
              <a:latin typeface="Halant"/>
              <a:ea typeface="Halant"/>
              <a:cs typeface="Halant"/>
              <a:sym typeface="Halant"/>
            </a:endParaRPr>
          </a:p>
        </p:txBody>
      </p:sp>
      <p:sp>
        <p:nvSpPr>
          <p:cNvPr id="60" name="Google Shape;60;p13"/>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56" name="Google Shape;56;p13"/>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71" name="Google Shape;71;p13"/>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72" name="Google Shape;72;p13"/>
          <p:cNvSpPr/>
          <p:nvPr/>
        </p:nvSpPr>
        <p:spPr>
          <a:xfrm>
            <a:off x="5677655" y="343291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r>
              <a:rPr lang="en" sz="1200">
                <a:latin typeface="Inter"/>
                <a:ea typeface="Inter"/>
                <a:cs typeface="Inter"/>
                <a:sym typeface="Inter"/>
              </a:rPr>
              <a:t>: </a:t>
            </a:r>
            <a:endParaRPr sz="1200">
              <a:latin typeface="Inter"/>
              <a:ea typeface="Inter"/>
              <a:cs typeface="Inter"/>
              <a:sym typeface="Inter"/>
            </a:endParaRPr>
          </a:p>
        </p:txBody>
      </p:sp>
      <p:sp>
        <p:nvSpPr>
          <p:cNvPr id="73" name="Google Shape;73;p13"/>
          <p:cNvSpPr/>
          <p:nvPr/>
        </p:nvSpPr>
        <p:spPr>
          <a:xfrm>
            <a:off x="5686314" y="5951471"/>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r>
              <a:rPr lang="en" sz="1200">
                <a:latin typeface="Inter"/>
                <a:ea typeface="Inter"/>
                <a:cs typeface="Inter"/>
                <a:sym typeface="Inter"/>
              </a:rPr>
              <a:t>: </a:t>
            </a:r>
            <a:endParaRPr sz="1200">
              <a:latin typeface="Inter"/>
              <a:ea typeface="Inter"/>
              <a:cs typeface="Inter"/>
              <a:sym typeface="Inter"/>
            </a:endParaRPr>
          </a:p>
        </p:txBody>
      </p:sp>
      <p:sp>
        <p:nvSpPr>
          <p:cNvPr id="74" name="Google Shape;74;p13"/>
          <p:cNvSpPr/>
          <p:nvPr/>
        </p:nvSpPr>
        <p:spPr>
          <a:xfrm>
            <a:off x="5686314" y="8470026"/>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r>
              <a:rPr lang="en" sz="1200">
                <a:latin typeface="Inter"/>
                <a:ea typeface="Inter"/>
                <a:cs typeface="Inter"/>
                <a:sym typeface="Inter"/>
              </a:rPr>
              <a:t>: </a:t>
            </a:r>
            <a:endParaRPr sz="1200">
              <a:latin typeface="Inter"/>
              <a:ea typeface="Inter"/>
              <a:cs typeface="Inter"/>
              <a:sym typeface="Inter"/>
            </a:endParaRPr>
          </a:p>
        </p:txBody>
      </p:sp>
      <p:sp>
        <p:nvSpPr>
          <p:cNvPr id="75" name="Google Shape;75;p13"/>
          <p:cNvSpPr/>
          <p:nvPr/>
        </p:nvSpPr>
        <p:spPr>
          <a:xfrm>
            <a:off x="3265275" y="847455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a:t>
            </a:r>
            <a:r>
              <a:rPr lang="en" sz="1200">
                <a:latin typeface="Inter"/>
                <a:ea typeface="Inter"/>
                <a:cs typeface="Inter"/>
                <a:sym typeface="Inter"/>
              </a:rPr>
              <a:t>: </a:t>
            </a:r>
            <a:endParaRPr sz="1200">
              <a:latin typeface="Inter"/>
              <a:ea typeface="Inter"/>
              <a:cs typeface="Inter"/>
              <a:sym typeface="Inter"/>
            </a:endParaRPr>
          </a:p>
        </p:txBody>
      </p:sp>
      <p:pic>
        <p:nvPicPr>
          <p:cNvPr id="76" name="Google Shape;76;p13"/>
          <p:cNvPicPr preferRelativeResize="0"/>
          <p:nvPr/>
        </p:nvPicPr>
        <p:blipFill>
          <a:blip r:embed="rId5">
            <a:alphaModFix/>
          </a:blip>
          <a:stretch>
            <a:fillRect/>
          </a:stretch>
        </p:blipFill>
        <p:spPr>
          <a:xfrm>
            <a:off x="453701" y="916426"/>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cxnSp>
        <p:nvCxnSpPr>
          <p:cNvPr id="81" name="Google Shape;81;p14"/>
          <p:cNvCxnSpPr>
            <a:stCxn id="82" idx="3"/>
            <a:endCxn id="83"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84" name="Google Shape;84;p14"/>
          <p:cNvCxnSpPr>
            <a:stCxn id="82" idx="3"/>
            <a:endCxn id="85"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86" name="Google Shape;86;p14"/>
          <p:cNvCxnSpPr>
            <a:stCxn id="82" idx="3"/>
            <a:endCxn id="87"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88" name="Google Shape;88;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89" name="Google Shape;8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0" name="Google Shape;9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2" name="Google Shape;9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3" name="Google Shape;93;p14"/>
          <p:cNvSpPr txBox="1"/>
          <p:nvPr/>
        </p:nvSpPr>
        <p:spPr>
          <a:xfrm>
            <a:off x="3125020" y="1821202"/>
            <a:ext cx="1816800" cy="7161300"/>
          </a:xfrm>
          <a:prstGeom prst="rect">
            <a:avLst/>
          </a:prstGeom>
          <a:solidFill>
            <a:srgbClr val="FFFFFF"/>
          </a:solid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Disease led to the </a:t>
            </a:r>
            <a:r>
              <a:rPr b="1" lang="en" sz="1200">
                <a:solidFill>
                  <a:schemeClr val="accent1"/>
                </a:solidFill>
                <a:latin typeface="Inter"/>
                <a:ea typeface="Inter"/>
                <a:cs typeface="Inter"/>
                <a:sym typeface="Inter"/>
              </a:rPr>
              <a:t>devastating</a:t>
            </a:r>
            <a:r>
              <a:rPr b="1" lang="en" sz="1200">
                <a:solidFill>
                  <a:schemeClr val="accent1"/>
                </a:solidFill>
                <a:latin typeface="Inter"/>
                <a:ea typeface="Inter"/>
                <a:cs typeface="Inter"/>
                <a:sym typeface="Inter"/>
              </a:rPr>
              <a:t> loss of life among Indigenous populations. When Europeans brought diseases, like smallpox, that Native Americans did not have immunity for, their populations rapidly declined. This would have left them unable to maintain social, economic, and political structures. In less than 100 years, the population of Mexico may have declined from 22 to 1 million.</a:t>
            </a:r>
            <a:endParaRPr b="1" sz="1200">
              <a:solidFill>
                <a:schemeClr val="accent1"/>
              </a:solidFill>
              <a:latin typeface="Inter"/>
              <a:ea typeface="Inter"/>
              <a:cs typeface="Inter"/>
              <a:sym typeface="Inter"/>
            </a:endParaRPr>
          </a:p>
        </p:txBody>
      </p:sp>
      <p:sp>
        <p:nvSpPr>
          <p:cNvPr id="82" name="Google Shape;82;p14"/>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rPr b="1" lang="en" sz="1500">
                <a:latin typeface="Inter"/>
                <a:ea typeface="Inter"/>
                <a:cs typeface="Inter"/>
                <a:sym typeface="Inter"/>
              </a:rPr>
              <a:t>The Columbian Exchange</a:t>
            </a:r>
            <a:r>
              <a:rPr b="1" lang="en" sz="1500">
                <a:solidFill>
                  <a:srgbClr val="000000"/>
                </a:solidFill>
                <a:latin typeface="Inter"/>
                <a:ea typeface="Inter"/>
                <a:cs typeface="Inter"/>
                <a:sym typeface="Inter"/>
              </a:rPr>
              <a:t> </a:t>
            </a:r>
            <a:endParaRPr b="1" sz="1500">
              <a:latin typeface="Inter"/>
              <a:ea typeface="Inter"/>
              <a:cs typeface="Inter"/>
              <a:sym typeface="Inter"/>
            </a:endParaRPr>
          </a:p>
        </p:txBody>
      </p:sp>
      <p:sp>
        <p:nvSpPr>
          <p:cNvPr id="85" name="Google Shape;85;p14"/>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Trade &amp; Goods</a:t>
            </a:r>
            <a:endParaRPr sz="1800"/>
          </a:p>
        </p:txBody>
      </p:sp>
      <p:sp>
        <p:nvSpPr>
          <p:cNvPr id="94" name="Google Shape;94;p14"/>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None/>
            </a:pPr>
            <a:r>
              <a:rPr b="1" lang="en" sz="1500">
                <a:solidFill>
                  <a:schemeClr val="accent1"/>
                </a:solidFill>
                <a:latin typeface="Inter"/>
                <a:ea typeface="Inter"/>
                <a:cs typeface="Inter"/>
                <a:sym typeface="Inter"/>
              </a:rPr>
              <a:t>Disease</a:t>
            </a:r>
            <a:endParaRPr b="1" sz="1500">
              <a:solidFill>
                <a:schemeClr val="accent1"/>
              </a:solidFill>
              <a:latin typeface="Inter"/>
              <a:ea typeface="Inter"/>
              <a:cs typeface="Inter"/>
              <a:sym typeface="Inter"/>
            </a:endParaRPr>
          </a:p>
        </p:txBody>
      </p:sp>
      <p:sp>
        <p:nvSpPr>
          <p:cNvPr id="95" name="Google Shape;95;p14"/>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96" name="Google Shape;96;p14"/>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87" name="Google Shape;87;p14"/>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Way of Life &amp; Culture</a:t>
            </a:r>
            <a:endParaRPr sz="1800"/>
          </a:p>
        </p:txBody>
      </p:sp>
      <p:sp>
        <p:nvSpPr>
          <p:cNvPr id="83" name="Google Shape;83;p14"/>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None/>
            </a:pPr>
            <a:r>
              <a:t/>
            </a:r>
            <a:endParaRPr b="1" sz="1500">
              <a:solidFill>
                <a:schemeClr val="accent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Plants, Animals, &amp; Environment</a:t>
            </a:r>
            <a:endParaRPr sz="1800"/>
          </a:p>
        </p:txBody>
      </p:sp>
      <p:cxnSp>
        <p:nvCxnSpPr>
          <p:cNvPr id="97" name="Google Shape;97;p14"/>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98" name="Google Shape;98;p14"/>
          <p:cNvSpPr/>
          <p:nvPr/>
        </p:nvSpPr>
        <p:spPr>
          <a:xfrm>
            <a:off x="5677655" y="343291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 </a:t>
            </a:r>
            <a:r>
              <a:rPr b="1" lang="en" sz="1200">
                <a:solidFill>
                  <a:schemeClr val="accent1"/>
                </a:solidFill>
                <a:latin typeface="Inter"/>
                <a:ea typeface="Inter"/>
                <a:cs typeface="Inter"/>
                <a:sym typeface="Inter"/>
              </a:rPr>
              <a:t>1, 3, 8, 9  </a:t>
            </a:r>
            <a:endParaRPr sz="1200">
              <a:latin typeface="Inter"/>
              <a:ea typeface="Inter"/>
              <a:cs typeface="Inter"/>
              <a:sym typeface="Inter"/>
            </a:endParaRPr>
          </a:p>
        </p:txBody>
      </p:sp>
      <p:sp>
        <p:nvSpPr>
          <p:cNvPr id="99" name="Google Shape;99;p14"/>
          <p:cNvSpPr/>
          <p:nvPr/>
        </p:nvSpPr>
        <p:spPr>
          <a:xfrm>
            <a:off x="5686314" y="5951471"/>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 </a:t>
            </a:r>
            <a:r>
              <a:rPr b="1" lang="en" sz="1200">
                <a:solidFill>
                  <a:schemeClr val="accent1"/>
                </a:solidFill>
                <a:latin typeface="Inter"/>
                <a:ea typeface="Inter"/>
                <a:cs typeface="Inter"/>
                <a:sym typeface="Inter"/>
              </a:rPr>
              <a:t>5, 8, 9, 10 </a:t>
            </a:r>
            <a:endParaRPr sz="1200">
              <a:latin typeface="Inter"/>
              <a:ea typeface="Inter"/>
              <a:cs typeface="Inter"/>
              <a:sym typeface="Inter"/>
            </a:endParaRPr>
          </a:p>
        </p:txBody>
      </p:sp>
      <p:sp>
        <p:nvSpPr>
          <p:cNvPr id="100" name="Google Shape;100;p14"/>
          <p:cNvSpPr/>
          <p:nvPr/>
        </p:nvSpPr>
        <p:spPr>
          <a:xfrm>
            <a:off x="5686314" y="8470026"/>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 </a:t>
            </a:r>
            <a:r>
              <a:rPr b="1" lang="en" sz="1200">
                <a:solidFill>
                  <a:schemeClr val="accent1"/>
                </a:solidFill>
                <a:latin typeface="Inter"/>
                <a:ea typeface="Inter"/>
                <a:cs typeface="Inter"/>
                <a:sym typeface="Inter"/>
              </a:rPr>
              <a:t>3, 5, 6 </a:t>
            </a:r>
            <a:endParaRPr b="1" sz="1200">
              <a:solidFill>
                <a:schemeClr val="accent1"/>
              </a:solidFill>
              <a:latin typeface="Inter"/>
              <a:ea typeface="Inter"/>
              <a:cs typeface="Inter"/>
              <a:sym typeface="Inter"/>
            </a:endParaRPr>
          </a:p>
        </p:txBody>
      </p:sp>
      <p:sp>
        <p:nvSpPr>
          <p:cNvPr id="101" name="Google Shape;101;p14"/>
          <p:cNvSpPr/>
          <p:nvPr/>
        </p:nvSpPr>
        <p:spPr>
          <a:xfrm>
            <a:off x="3265275" y="847455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Sources: </a:t>
            </a:r>
            <a:r>
              <a:rPr b="1" lang="en" sz="1200">
                <a:solidFill>
                  <a:schemeClr val="accent1"/>
                </a:solidFill>
                <a:latin typeface="Inter"/>
                <a:ea typeface="Inter"/>
                <a:cs typeface="Inter"/>
                <a:sym typeface="Inter"/>
              </a:rPr>
              <a:t>2, 3, 4, 7   </a:t>
            </a:r>
            <a:endParaRPr b="1" sz="1200">
              <a:solidFill>
                <a:schemeClr val="accent1"/>
              </a:solidFill>
              <a:latin typeface="Inter"/>
              <a:ea typeface="Inter"/>
              <a:cs typeface="Inter"/>
              <a:sym typeface="Inter"/>
            </a:endParaRPr>
          </a:p>
        </p:txBody>
      </p:sp>
      <p:sp>
        <p:nvSpPr>
          <p:cNvPr id="102" name="Google Shape;102;p14"/>
          <p:cNvSpPr txBox="1"/>
          <p:nvPr/>
        </p:nvSpPr>
        <p:spPr>
          <a:xfrm>
            <a:off x="453700" y="1739300"/>
            <a:ext cx="2552700" cy="1890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Halant"/>
                <a:ea typeface="Halant"/>
                <a:cs typeface="Halant"/>
                <a:sym typeface="Halant"/>
              </a:rPr>
              <a:t>Directions</a:t>
            </a:r>
            <a:r>
              <a:rPr b="1" lang="en" sz="1200">
                <a:latin typeface="Halant"/>
                <a:ea typeface="Halant"/>
                <a:cs typeface="Halant"/>
                <a:sym typeface="Halant"/>
              </a:rPr>
              <a:t>:</a:t>
            </a:r>
            <a:r>
              <a:rPr i="1" lang="en" sz="1200">
                <a:latin typeface="Halant"/>
                <a:ea typeface="Halant"/>
                <a:cs typeface="Halant"/>
                <a:sym typeface="Halant"/>
              </a:rPr>
              <a:t> Using the four topics, 1) Trade &amp;  Goods, 2) Disease, 3) Way of Life &amp; Culture, 4) Plants, Animals, &amp; Environment, label each effect. If possible, rank the secondary effects in order of importance (most important on top). Be sure to explain why you believe the primary effect is the most important.</a:t>
            </a:r>
            <a:endParaRPr i="1" sz="1200">
              <a:latin typeface="Halant"/>
              <a:ea typeface="Halant"/>
              <a:cs typeface="Halant"/>
              <a:sym typeface="Halant"/>
            </a:endParaRPr>
          </a:p>
        </p:txBody>
      </p:sp>
      <p:pic>
        <p:nvPicPr>
          <p:cNvPr id="103" name="Google Shape;103;p14"/>
          <p:cNvPicPr preferRelativeResize="0"/>
          <p:nvPr/>
        </p:nvPicPr>
        <p:blipFill>
          <a:blip r:embed="rId5">
            <a:alphaModFix/>
          </a:blip>
          <a:stretch>
            <a:fillRect/>
          </a:stretch>
        </p:blipFill>
        <p:spPr>
          <a:xfrm>
            <a:off x="453701" y="916426"/>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